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5.png" ContentType="image/png"/>
  <Override PartName="/ppt/media/image6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32918400" cy="21945600"/>
  <p:notesSz cx="31235650" cy="211264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2896668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2896668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48836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1645920" y="5135040"/>
            <a:ext cx="28966680" cy="1272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2896668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1645920" y="874080"/>
            <a:ext cx="29625120" cy="1698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645920" y="5135040"/>
            <a:ext cx="28966680" cy="1272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648836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2896632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2896668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2896668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648836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2896668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645920" y="874080"/>
            <a:ext cx="29625120" cy="1698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12728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488360" y="1178316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6488360" y="5135040"/>
            <a:ext cx="1413540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45920" y="11783160"/>
            <a:ext cx="28966320" cy="607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37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28967400" cy="127281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45920" y="874080"/>
            <a:ext cx="29625120" cy="36637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45920" y="5135040"/>
            <a:ext cx="28966680" cy="127281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280520" y="670320"/>
            <a:ext cx="9143640" cy="11581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000000"/>
                </a:solidFill>
                <a:latin typeface="Arial"/>
                <a:ea typeface="DejaVu Sans"/>
              </a:rPr>
              <a:t>Artificial Intelligence</a:t>
            </a:r>
            <a:endParaRPr/>
          </a:p>
        </p:txBody>
      </p:sp>
      <p:sp>
        <p:nvSpPr>
          <p:cNvPr id="69" name="CustomShape 2"/>
          <p:cNvSpPr/>
          <p:nvPr/>
        </p:nvSpPr>
        <p:spPr>
          <a:xfrm>
            <a:off x="21977280" y="717120"/>
            <a:ext cx="8960760" cy="11581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000000"/>
                </a:solidFill>
                <a:latin typeface="Arial"/>
                <a:ea typeface="DejaVu Sans"/>
              </a:rPr>
              <a:t>Parallel Computing</a:t>
            </a:r>
            <a:endParaRPr/>
          </a:p>
        </p:txBody>
      </p:sp>
      <p:sp>
        <p:nvSpPr>
          <p:cNvPr id="70" name="CustomShape 3"/>
          <p:cNvSpPr/>
          <p:nvPr/>
        </p:nvSpPr>
        <p:spPr>
          <a:xfrm>
            <a:off x="1347120" y="2117880"/>
            <a:ext cx="14812920" cy="3281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Graph node edge neighbor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Heuristic search shortest path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Efficiency heap priority queue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Recursion constraint solvers</a:t>
            </a:r>
            <a:endParaRPr/>
          </a:p>
          <a:p>
            <a:pPr>
              <a:lnSpc>
                <a:spcPct val="100000"/>
              </a:lnSpc>
            </a:pPr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Minimax game tree pruning</a:t>
            </a:r>
            <a:endParaRPr/>
          </a:p>
        </p:txBody>
      </p:sp>
      <p:pic>
        <p:nvPicPr>
          <p:cNvPr descr="" id="71" name="Picture 54"/>
          <p:cNvPicPr/>
          <p:nvPr/>
        </p:nvPicPr>
        <p:blipFill>
          <a:blip r:embed="rId1"/>
          <a:stretch>
            <a:fillRect/>
          </a:stretch>
        </p:blipFill>
        <p:spPr>
          <a:xfrm>
            <a:off x="1472760" y="16164000"/>
            <a:ext cx="9144000" cy="4572000"/>
          </a:xfrm>
          <a:prstGeom prst="rect">
            <a:avLst/>
          </a:prstGeom>
        </p:spPr>
      </p:pic>
      <p:sp>
        <p:nvSpPr>
          <p:cNvPr id="72" name="CustomShape 4"/>
          <p:cNvSpPr/>
          <p:nvPr/>
        </p:nvSpPr>
        <p:spPr>
          <a:xfrm>
            <a:off x="1371600" y="11630880"/>
            <a:ext cx="14812920" cy="3281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Image processing pixel color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Threshold edge angle shapes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Optimization local global scale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Evolutionary algorithm iterative</a:t>
            </a:r>
            <a:endParaRPr/>
          </a:p>
          <a:p>
            <a:pPr>
              <a:lnSpc>
                <a:spcPct val="100000"/>
              </a:lnSpc>
            </a:pPr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Neural network layers learning</a:t>
            </a:r>
            <a:endParaRPr/>
          </a:p>
        </p:txBody>
      </p:sp>
      <p:pic>
        <p:nvPicPr>
          <p:cNvPr descr="" id="73" name="Picture 56"/>
          <p:cNvPicPr/>
          <p:nvPr/>
        </p:nvPicPr>
        <p:blipFill>
          <a:blip r:embed="rId2"/>
          <a:stretch>
            <a:fillRect/>
          </a:stretch>
        </p:blipFill>
        <p:spPr>
          <a:xfrm>
            <a:off x="22078800" y="16056000"/>
            <a:ext cx="9144000" cy="4572000"/>
          </a:xfrm>
          <a:prstGeom prst="rect">
            <a:avLst/>
          </a:prstGeom>
        </p:spPr>
      </p:pic>
      <p:sp>
        <p:nvSpPr>
          <p:cNvPr id="74" name="CustomShape 5"/>
          <p:cNvSpPr/>
          <p:nvPr/>
        </p:nvSpPr>
        <p:spPr>
          <a:xfrm>
            <a:off x="22143600" y="11630880"/>
            <a:ext cx="9295200" cy="3281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Ray tracing 3-d render scene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Particle to particle interaction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Field solver cellular automata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Cache miss and false sharing</a:t>
            </a:r>
            <a:endParaRPr/>
          </a:p>
          <a:p>
            <a:pPr>
              <a:lnSpc>
                <a:spcPct val="100000"/>
              </a:lnSpc>
            </a:pPr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XMT OpenMP threads CUDA</a:t>
            </a:r>
            <a:endParaRPr/>
          </a:p>
        </p:txBody>
      </p:sp>
      <p:sp>
        <p:nvSpPr>
          <p:cNvPr id="75" name="CustomShape 6"/>
          <p:cNvSpPr/>
          <p:nvPr/>
        </p:nvSpPr>
        <p:spPr>
          <a:xfrm>
            <a:off x="22179600" y="2102400"/>
            <a:ext cx="9329760" cy="3281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C pointer array memory tree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Manager worker MPI rank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Send receive data parameter</a:t>
            </a:r>
            <a:endParaRPr/>
          </a:p>
          <a:p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Nearest neighbor coupling</a:t>
            </a:r>
            <a:endParaRPr/>
          </a:p>
          <a:p>
            <a:pPr>
              <a:lnSpc>
                <a:spcPct val="100000"/>
              </a:lnSpc>
            </a:pPr>
            <a:r>
              <a:rPr lang="en-US" sz="5400">
                <a:solidFill>
                  <a:srgbClr val="000000"/>
                </a:solidFill>
                <a:latin typeface="Arial"/>
                <a:ea typeface="DejaVu Sans"/>
              </a:rPr>
              <a:t>Grid 2-d interactive OpenGL</a:t>
            </a:r>
            <a:endParaRPr/>
          </a:p>
        </p:txBody>
      </p:sp>
      <p:pic>
        <p:nvPicPr>
          <p:cNvPr descr="" id="76" name="Picture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2085640" y="6472800"/>
            <a:ext cx="9144000" cy="4572000"/>
          </a:xfrm>
          <a:prstGeom prst="rect">
            <a:avLst/>
          </a:prstGeom>
        </p:spPr>
      </p:pic>
      <p:pic>
        <p:nvPicPr>
          <p:cNvPr descr="" id="77" name="Picture 60"/>
          <p:cNvPicPr/>
          <p:nvPr/>
        </p:nvPicPr>
        <p:blipFill>
          <a:blip r:embed="rId4"/>
          <a:stretch>
            <a:fillRect/>
          </a:stretch>
        </p:blipFill>
        <p:spPr>
          <a:xfrm>
            <a:off x="1508760" y="6633360"/>
            <a:ext cx="9144000" cy="450792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2917520" y="4695120"/>
            <a:ext cx="7083360" cy="7083360"/>
          </a:xfrm>
          <a:prstGeom prst="rect">
            <a:avLst/>
          </a:prstGeom>
        </p:spPr>
      </p:pic>
      <p:sp>
        <p:nvSpPr>
          <p:cNvPr id="79" name="CustomShape 7"/>
          <p:cNvSpPr/>
          <p:nvPr/>
        </p:nvSpPr>
        <p:spPr>
          <a:xfrm>
            <a:off x="12527280" y="4351680"/>
            <a:ext cx="8138160" cy="6492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i="1" lang="en-US" sz="5400">
                <a:solidFill>
                  <a:srgbClr val="000000"/>
                </a:solidFill>
                <a:latin typeface="Arial"/>
                <a:ea typeface="DejaVu Sans"/>
              </a:rPr>
              <a:t>Welcome to the</a:t>
            </a:r>
            <a:endParaRPr/>
          </a:p>
          <a:p>
            <a:pPr algn="ctr"/>
            <a:r>
              <a:rPr b="1" i="1" lang="en-US" sz="5400">
                <a:solidFill>
                  <a:srgbClr val="000000"/>
                </a:solidFill>
                <a:latin typeface="Arial"/>
                <a:ea typeface="DejaVu Sans"/>
              </a:rPr>
              <a:t>Computer Systems Lab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b="1" i="1" lang="en-US" sz="5400">
                <a:solidFill>
                  <a:srgbClr val="000000"/>
                </a:solidFill>
                <a:latin typeface="Arial"/>
                <a:ea typeface="DejaVu Sans"/>
              </a:rPr>
              <a:t>www.tjhsst.edu/compsci</a:t>
            </a:r>
            <a:endParaRPr/>
          </a:p>
        </p:txBody>
      </p:sp>
      <p:pic>
        <p:nvPicPr>
          <p:cNvPr descr="" id="80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801600" y="14888520"/>
            <a:ext cx="7315200" cy="53676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