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21945600" cy="32918400"/>
  <p:notesSz cx="31235650" cy="21126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2" y="-7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13538510" cy="1057108"/>
          </a:xfrm>
          <a:prstGeom prst="rect">
            <a:avLst/>
          </a:prstGeom>
        </p:spPr>
        <p:txBody>
          <a:bodyPr vert="horz" lIns="262332" tIns="131166" rIns="262332" bIns="131166" rtlCol="0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7690586" y="2"/>
            <a:ext cx="13538510" cy="1057108"/>
          </a:xfrm>
          <a:prstGeom prst="rect">
            <a:avLst/>
          </a:prstGeom>
        </p:spPr>
        <p:txBody>
          <a:bodyPr vert="horz" lIns="262332" tIns="131166" rIns="262332" bIns="131166" rtlCol="0"/>
          <a:lstStyle>
            <a:lvl1pPr algn="r">
              <a:defRPr sz="34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20066209"/>
            <a:ext cx="13538510" cy="1057106"/>
          </a:xfrm>
          <a:prstGeom prst="rect">
            <a:avLst/>
          </a:prstGeom>
        </p:spPr>
        <p:txBody>
          <a:bodyPr vert="horz" lIns="262332" tIns="131166" rIns="262332" bIns="131166" rtlCol="0" anchor="b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7690586" y="20066209"/>
            <a:ext cx="13538510" cy="1057106"/>
          </a:xfrm>
          <a:prstGeom prst="rect">
            <a:avLst/>
          </a:prstGeom>
        </p:spPr>
        <p:txBody>
          <a:bodyPr vert="horz" lIns="262332" tIns="131166" rIns="262332" bIns="131166" rtlCol="0" anchor="b"/>
          <a:lstStyle>
            <a:lvl1pPr algn="r">
              <a:defRPr sz="3400"/>
            </a:lvl1pPr>
          </a:lstStyle>
          <a:p>
            <a:fld id="{1375E867-ABB2-4498-9039-DF746EBED9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13537768" cy="1055879"/>
          </a:xfrm>
          <a:prstGeom prst="rect">
            <a:avLst/>
          </a:prstGeom>
        </p:spPr>
        <p:txBody>
          <a:bodyPr vert="horz" lIns="262332" tIns="131166" rIns="262332" bIns="131166" rtlCol="0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7693247" y="1"/>
            <a:ext cx="13533129" cy="1055879"/>
          </a:xfrm>
          <a:prstGeom prst="rect">
            <a:avLst/>
          </a:prstGeom>
        </p:spPr>
        <p:txBody>
          <a:bodyPr vert="horz" lIns="262332" tIns="131166" rIns="262332" bIns="131166" rtlCol="0"/>
          <a:lstStyle>
            <a:lvl1pPr algn="r">
              <a:defRPr sz="34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79400" y="1584325"/>
            <a:ext cx="5281613" cy="792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62332" tIns="131166" rIns="262332" bIns="13116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25884" y="10035287"/>
            <a:ext cx="24988519" cy="9507348"/>
          </a:xfrm>
          <a:prstGeom prst="rect">
            <a:avLst/>
          </a:prstGeom>
        </p:spPr>
        <p:txBody>
          <a:bodyPr vert="horz" lIns="262332" tIns="131166" rIns="262332" bIns="13116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20066137"/>
            <a:ext cx="13537768" cy="1055879"/>
          </a:xfrm>
          <a:prstGeom prst="rect">
            <a:avLst/>
          </a:prstGeom>
        </p:spPr>
        <p:txBody>
          <a:bodyPr vert="horz" lIns="262332" tIns="131166" rIns="262332" bIns="131166" rtlCol="0" anchor="b"/>
          <a:lstStyle>
            <a:lvl1pPr algn="l">
              <a:defRPr sz="3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7693247" y="20066137"/>
            <a:ext cx="13533129" cy="1055879"/>
          </a:xfrm>
          <a:prstGeom prst="rect">
            <a:avLst/>
          </a:prstGeom>
        </p:spPr>
        <p:txBody>
          <a:bodyPr vert="horz" lIns="262332" tIns="131166" rIns="262332" bIns="131166" rtlCol="0" anchor="b"/>
          <a:lstStyle>
            <a:lvl1pPr algn="r">
              <a:defRPr sz="3400"/>
            </a:lvl1pPr>
          </a:lstStyle>
          <a:p>
            <a:fld id="{D6B235A7-9E74-4ED6-B2C8-130A56582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097280" y="17674920"/>
            <a:ext cx="1931148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992240" y="1767492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097280" y="1767492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097280" y="7702560"/>
            <a:ext cx="19311480" cy="19092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097280" y="1311840"/>
            <a:ext cx="19750320" cy="254833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097280" y="1767492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0992240" y="1767492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6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0992240" y="7702560"/>
            <a:ext cx="94237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097280" y="17674920"/>
            <a:ext cx="19311120" cy="910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97280" y="1311840"/>
            <a:ext cx="19750320" cy="54957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/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097280" y="7702560"/>
            <a:ext cx="19311480" cy="190926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1097280" y="29988360"/>
            <a:ext cx="5112720" cy="22698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7505280" y="29988360"/>
            <a:ext cx="6955920" cy="226980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5734880" y="29988360"/>
            <a:ext cx="5112720" cy="226980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E334BBDB-B0C7-4AD3-A3A8-C885324D5B52}" type="slidenum">
              <a:rPr lang="en-US" sz="1400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4400" y="15716880"/>
            <a:ext cx="3838320" cy="2876040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0320" y="15514560"/>
            <a:ext cx="2095200" cy="3438000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5" cstate="print"/>
          <a:srcRect b="34636"/>
          <a:stretch>
            <a:fillRect/>
          </a:stretch>
        </p:blipFill>
        <p:spPr>
          <a:xfrm>
            <a:off x="1794600" y="25298400"/>
            <a:ext cx="17967600" cy="685800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32280" y="23685840"/>
            <a:ext cx="6095520" cy="91404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83280" y="15590160"/>
            <a:ext cx="13716000" cy="7315200"/>
          </a:xfrm>
          <a:prstGeom prst="rect">
            <a:avLst/>
          </a:prstGeom>
        </p:spPr>
      </p:pic>
      <p:sp>
        <p:nvSpPr>
          <p:cNvPr id="42" name="TextShape 1"/>
          <p:cNvSpPr txBox="1"/>
          <p:nvPr/>
        </p:nvSpPr>
        <p:spPr>
          <a:xfrm>
            <a:off x="1097280" y="1707840"/>
            <a:ext cx="11570400" cy="6832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8000" b="1"/>
              <a:t>Welcome to the
Computer Systems Lab
</a:t>
            </a:r>
            <a:r>
              <a:rPr lang="en-US" sz="5400" b="1"/>
              <a:t>
www.tjhsst.edu/compsci</a:t>
            </a:r>
            <a:endParaRPr/>
          </a:p>
        </p:txBody>
      </p:sp>
      <p:pic>
        <p:nvPicPr>
          <p:cNvPr id="43" name="Picture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67680" y="1188720"/>
            <a:ext cx="7083360" cy="7083360"/>
          </a:xfrm>
          <a:prstGeom prst="rect">
            <a:avLst/>
          </a:prstGeom>
        </p:spPr>
      </p:pic>
      <p:sp>
        <p:nvSpPr>
          <p:cNvPr id="44" name="TextShape 2"/>
          <p:cNvSpPr txBox="1"/>
          <p:nvPr/>
        </p:nvSpPr>
        <p:spPr>
          <a:xfrm>
            <a:off x="5187600" y="8840880"/>
            <a:ext cx="11570400" cy="1828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5400" b="1"/>
              <a:t>Research and Mentorship</a:t>
            </a:r>
            <a:endParaRPr/>
          </a:p>
        </p:txBody>
      </p:sp>
      <p:sp>
        <p:nvSpPr>
          <p:cNvPr id="45" name="TextShape 3"/>
          <p:cNvSpPr txBox="1"/>
          <p:nvPr/>
        </p:nvSpPr>
        <p:spPr>
          <a:xfrm>
            <a:off x="1005840" y="9642600"/>
            <a:ext cx="19659600" cy="6229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4800" dirty="0"/>
              <a:t>	Projects fall within a broad spectrum of computer science </a:t>
            </a:r>
            <a:r>
              <a:rPr lang="en-US" sz="4800" dirty="0" smtClean="0"/>
              <a:t>spanning</a:t>
            </a:r>
          </a:p>
          <a:p>
            <a:r>
              <a:rPr lang="en-US" sz="4800" dirty="0" smtClean="0"/>
              <a:t>artificial </a:t>
            </a:r>
            <a:r>
              <a:rPr lang="en-US" sz="4800" dirty="0"/>
              <a:t>intelligence and machine learning, computer vision, </a:t>
            </a:r>
            <a:r>
              <a:rPr lang="en-US" sz="4800" dirty="0" smtClean="0"/>
              <a:t>graphics,</a:t>
            </a:r>
          </a:p>
          <a:p>
            <a:r>
              <a:rPr lang="en-US" sz="4800" dirty="0" smtClean="0"/>
              <a:t>high </a:t>
            </a:r>
            <a:r>
              <a:rPr lang="en-US" sz="4800" dirty="0"/>
              <a:t>performance computing, grid/distributed computing, </a:t>
            </a:r>
            <a:r>
              <a:rPr lang="en-US" sz="4800" dirty="0" smtClean="0"/>
              <a:t>computational</a:t>
            </a:r>
          </a:p>
          <a:p>
            <a:r>
              <a:rPr lang="en-US" sz="4800" dirty="0" smtClean="0"/>
              <a:t>science </a:t>
            </a:r>
            <a:r>
              <a:rPr lang="en-US" sz="4800" dirty="0"/>
              <a:t>applications, agent based modeling of complex systems </a:t>
            </a:r>
            <a:r>
              <a:rPr lang="en-US" sz="4800" dirty="0" smtClean="0"/>
              <a:t>such</a:t>
            </a:r>
          </a:p>
          <a:p>
            <a:r>
              <a:rPr lang="en-US" sz="4800" dirty="0" smtClean="0"/>
              <a:t>as </a:t>
            </a:r>
            <a:r>
              <a:rPr lang="en-US" sz="4800" dirty="0"/>
              <a:t>social complexity, software design, and the development of </a:t>
            </a:r>
            <a:r>
              <a:rPr lang="en-US" sz="4800" dirty="0" smtClean="0"/>
              <a:t>theoretical</a:t>
            </a:r>
          </a:p>
          <a:p>
            <a:r>
              <a:rPr lang="en-US" sz="4800" dirty="0" smtClean="0"/>
              <a:t>algorithms</a:t>
            </a:r>
            <a:r>
              <a:rPr lang="en-US" sz="4800" dirty="0"/>
              <a:t>. We emphasize a multilingual computer language community.</a:t>
            </a:r>
            <a:endParaRPr dirty="0"/>
          </a:p>
        </p:txBody>
      </p:sp>
      <p:pic>
        <p:nvPicPr>
          <p:cNvPr id="46" name="Picture 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07280" y="21848400"/>
            <a:ext cx="7590960" cy="745920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849600" y="29602080"/>
            <a:ext cx="3457080" cy="215244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97360" y="18897120"/>
            <a:ext cx="5434920" cy="7207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"/>
          <p:cNvSpPr/>
          <p:nvPr/>
        </p:nvSpPr>
        <p:spPr>
          <a:xfrm>
            <a:off x="10972800" y="0"/>
            <a:ext cx="91440" cy="32918400"/>
          </a:xfrm>
          <a:prstGeom prst="line">
            <a:avLst/>
          </a:prstGeom>
          <a:ln>
            <a:solidFill>
              <a:srgbClr val="000000"/>
            </a:solidFill>
            <a:custDash>
              <a:ds d="100000" sp="457000"/>
            </a:custDash>
          </a:ln>
        </p:spPr>
      </p:sp>
      <p:sp>
        <p:nvSpPr>
          <p:cNvPr id="50" name="TextShape 2"/>
          <p:cNvSpPr txBox="1"/>
          <p:nvPr/>
        </p:nvSpPr>
        <p:spPr>
          <a:xfrm>
            <a:off x="0" y="914400"/>
            <a:ext cx="10972800" cy="173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5400" b="1"/>
              <a:t>Artificial Intelligence 1, Fall</a:t>
            </a:r>
            <a:endParaRPr/>
          </a:p>
        </p:txBody>
      </p:sp>
      <p:sp>
        <p:nvSpPr>
          <p:cNvPr id="51" name="TextShape 3"/>
          <p:cNvSpPr txBox="1"/>
          <p:nvPr/>
        </p:nvSpPr>
        <p:spPr>
          <a:xfrm>
            <a:off x="0" y="16459200"/>
            <a:ext cx="10972800" cy="173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5400" b="1"/>
              <a:t>Artificial Intelligence 2, Spring</a:t>
            </a:r>
            <a:endParaRPr/>
          </a:p>
        </p:txBody>
      </p:sp>
      <p:sp>
        <p:nvSpPr>
          <p:cNvPr id="52" name="TextShape 4"/>
          <p:cNvSpPr txBox="1"/>
          <p:nvPr/>
        </p:nvSpPr>
        <p:spPr>
          <a:xfrm>
            <a:off x="10972800" y="16459200"/>
            <a:ext cx="10972800" cy="173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5400" b="1"/>
              <a:t>Parallel Computing 2, Spring</a:t>
            </a:r>
            <a:endParaRPr/>
          </a:p>
        </p:txBody>
      </p:sp>
      <p:sp>
        <p:nvSpPr>
          <p:cNvPr id="53" name="TextShape 5"/>
          <p:cNvSpPr txBox="1"/>
          <p:nvPr/>
        </p:nvSpPr>
        <p:spPr>
          <a:xfrm>
            <a:off x="10972800" y="914400"/>
            <a:ext cx="10972800" cy="17373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n-US" sz="5400" b="1"/>
              <a:t>Parallel Computing 1, Fall</a:t>
            </a:r>
            <a:endParaRPr/>
          </a:p>
        </p:txBody>
      </p:sp>
      <p:sp>
        <p:nvSpPr>
          <p:cNvPr id="54" name="TextShape 6"/>
          <p:cNvSpPr txBox="1"/>
          <p:nvPr/>
        </p:nvSpPr>
        <p:spPr>
          <a:xfrm>
            <a:off x="914400" y="1966320"/>
            <a:ext cx="9875520" cy="492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</a:pPr>
            <a:r>
              <a:rPr lang="en-US" sz="5400" dirty="0"/>
              <a:t>
Graph node edge neighbor
Heuristic search shortest path
Efficiency heap priority queue
Recursion constraint solvers
</a:t>
            </a:r>
            <a:r>
              <a:rPr lang="en-US" sz="5400" dirty="0" err="1"/>
              <a:t>Minimax</a:t>
            </a:r>
            <a:r>
              <a:rPr lang="en-US" sz="5400" dirty="0"/>
              <a:t> game tree pruning</a:t>
            </a:r>
            <a:endParaRPr dirty="0"/>
          </a:p>
        </p:txBody>
      </p:sp>
      <p:pic>
        <p:nvPicPr>
          <p:cNvPr id="55" name="Picture 5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840" y="23490000"/>
            <a:ext cx="9144000" cy="6858000"/>
          </a:xfrm>
          <a:prstGeom prst="rect">
            <a:avLst/>
          </a:prstGeom>
        </p:spPr>
      </p:pic>
      <p:sp>
        <p:nvSpPr>
          <p:cNvPr id="56" name="TextShape 7"/>
          <p:cNvSpPr txBox="1"/>
          <p:nvPr/>
        </p:nvSpPr>
        <p:spPr>
          <a:xfrm>
            <a:off x="914400" y="17446320"/>
            <a:ext cx="9875520" cy="492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</a:pPr>
            <a:r>
              <a:rPr lang="en-US" sz="5400" dirty="0"/>
              <a:t>
Image processing pixel color
Threshold edge angle shapes
Optimization local global scale
Evolutionary algorithm iterative
Neural network layers learning</a:t>
            </a:r>
            <a:endParaRPr dirty="0"/>
          </a:p>
        </p:txBody>
      </p:sp>
      <p:pic>
        <p:nvPicPr>
          <p:cNvPr id="57" name="Picture 5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200" y="23490720"/>
            <a:ext cx="9144000" cy="6858000"/>
          </a:xfrm>
          <a:prstGeom prst="rect">
            <a:avLst/>
          </a:prstGeom>
        </p:spPr>
      </p:pic>
      <p:sp>
        <p:nvSpPr>
          <p:cNvPr id="58" name="TextShape 8"/>
          <p:cNvSpPr txBox="1"/>
          <p:nvPr/>
        </p:nvSpPr>
        <p:spPr>
          <a:xfrm>
            <a:off x="11786400" y="17446320"/>
            <a:ext cx="9875520" cy="492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</a:pPr>
            <a:r>
              <a:rPr lang="en-US" sz="5400" dirty="0"/>
              <a:t>
Ray tracing 3-d render scene
Particle to particle interaction
Field solver cellular automata
Cache miss and false sharing
XMT </a:t>
            </a:r>
            <a:r>
              <a:rPr lang="en-US" sz="5400" dirty="0" err="1"/>
              <a:t>OpenMP</a:t>
            </a:r>
            <a:r>
              <a:rPr lang="en-US" sz="5400" dirty="0"/>
              <a:t> threads CUDA</a:t>
            </a:r>
            <a:endParaRPr dirty="0"/>
          </a:p>
        </p:txBody>
      </p:sp>
      <p:sp>
        <p:nvSpPr>
          <p:cNvPr id="59" name="TextShape 9"/>
          <p:cNvSpPr txBox="1"/>
          <p:nvPr/>
        </p:nvSpPr>
        <p:spPr>
          <a:xfrm>
            <a:off x="12002400" y="1966320"/>
            <a:ext cx="9875520" cy="4922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>
              <a:buSzPct val="45000"/>
            </a:pPr>
            <a:r>
              <a:rPr lang="en-US" sz="5400" dirty="0"/>
              <a:t>
C pointer array memory tree
Manager worker MPI rank
Send receive data parameter
Nearest neighbor coupling
Grid 2-d interactive OpenGL</a:t>
            </a:r>
            <a:endParaRPr dirty="0"/>
          </a:p>
        </p:txBody>
      </p:sp>
      <p:pic>
        <p:nvPicPr>
          <p:cNvPr id="60" name="Picture 5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95760" y="7927920"/>
            <a:ext cx="9144000" cy="6858000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840" y="7898400"/>
            <a:ext cx="9144000" cy="6766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26</Words>
  <Application>Microsoft Office PowerPoint</Application>
  <PresentationFormat>Custom</PresentationFormat>
  <Paragraphs>16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8</cp:revision>
  <dcterms:modified xsi:type="dcterms:W3CDTF">2013-02-27T19:39:36Z</dcterms:modified>
</cp:coreProperties>
</file>